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http://customooxmlschemas.google.com/">
      <go:slidesCustomData xmlns:go="http://customooxmlschemas.google.com/" r:id="rId7" roundtripDataSignature="AMtx7mih9+dVTdDLCmudA1rjK6/gZP3cC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2: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1" name="Google Shape;11;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2" name="Google Shape;12;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5" name="Google Shape;15;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6" name="Google Shape;16;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2"/>
          <p:cNvSpPr txBox="1"/>
          <p:nvPr/>
        </p:nvSpPr>
        <p:spPr>
          <a:xfrm>
            <a:off x="664050" y="2479375"/>
            <a:ext cx="57441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Ervaringsverhaal over armoede in Nederland</a:t>
            </a:r>
            <a:endParaRPr b="0" i="0" sz="36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latin typeface="Arial"/>
              <a:ea typeface="Arial"/>
              <a:cs typeface="Arial"/>
              <a:sym typeface="Arial"/>
            </a:endParaRPr>
          </a:p>
          <a:p>
            <a:pPr indent="0" lvl="0" marL="0" rtl="0" algn="ctr">
              <a:spcBef>
                <a:spcPts val="0"/>
              </a:spcBef>
              <a:spcAft>
                <a:spcPts val="0"/>
              </a:spcAft>
              <a:buClr>
                <a:srgbClr val="000000"/>
              </a:buClr>
              <a:buSzPts val="1600"/>
              <a:buFont typeface="Arial"/>
              <a:buNone/>
            </a:pPr>
            <a:r>
              <a:rPr i="1" lang="nl" sz="1350">
                <a:solidFill>
                  <a:srgbClr val="F39430"/>
                </a:solidFill>
                <a:highlight>
                  <a:srgbClr val="FFFFFF"/>
                </a:highlight>
              </a:rPr>
              <a:t>1 Koningen 17: 12</a:t>
            </a:r>
            <a:endParaRPr i="1" sz="1200">
              <a:solidFill>
                <a:srgbClr val="F39430"/>
              </a:solidFill>
            </a:endParaRPr>
          </a:p>
          <a:p>
            <a:pPr indent="0" lvl="0" marL="0" marR="0" rtl="0" algn="ctr">
              <a:lnSpc>
                <a:spcPct val="100000"/>
              </a:lnSpc>
              <a:spcBef>
                <a:spcPts val="0"/>
              </a:spcBef>
              <a:spcAft>
                <a:spcPts val="0"/>
              </a:spcAft>
              <a:buNone/>
            </a:pPr>
            <a:r>
              <a:rPr i="1" lang="nl" sz="1350">
                <a:solidFill>
                  <a:srgbClr val="F39430"/>
                </a:solidFill>
                <a:highlight>
                  <a:srgbClr val="FFFFFF"/>
                </a:highlight>
              </a:rPr>
              <a:t>Maar de vrouw antwoordde: ‘Ik heb helemaal niets meer in huis. Alleen nog wat meel in een pot, en een restje olijfolie in een kruik. Ik heb een paar takken bij elkaar gezocht voor een vuur. Nu kan ik nog net iets te eten maken voor mij en mijn zoon. Maar als dat op is, zullen we doodgaan van de honger. Dat is zo zeker als de Heer, uw God, leeft!’</a:t>
            </a:r>
            <a:endParaRPr i="1" sz="1350">
              <a:solidFill>
                <a:srgbClr val="F39430"/>
              </a:solidFill>
              <a:highlight>
                <a:srgbClr val="FFFFFF"/>
              </a:highlight>
            </a:endParaRPr>
          </a:p>
          <a:p>
            <a:pPr indent="0" lvl="0" marL="0" marR="0" rtl="0" algn="ctr">
              <a:lnSpc>
                <a:spcPct val="100000"/>
              </a:lnSpc>
              <a:spcBef>
                <a:spcPts val="0"/>
              </a:spcBef>
              <a:spcAft>
                <a:spcPts val="0"/>
              </a:spcAft>
              <a:buClr>
                <a:srgbClr val="000000"/>
              </a:buClr>
              <a:buSzPts val="1600"/>
              <a:buFont typeface="Arial"/>
              <a:buNone/>
            </a:pPr>
            <a:r>
              <a:t/>
            </a:r>
            <a:endParaRPr i="1" sz="1200">
              <a:solidFill>
                <a:srgbClr val="F39430"/>
              </a:solidFill>
            </a:endParaRPr>
          </a:p>
          <a:p>
            <a:pPr indent="0" lvl="0" marL="0" marR="0" rtl="0" algn="ctr">
              <a:lnSpc>
                <a:spcPct val="100000"/>
              </a:lnSpc>
              <a:spcBef>
                <a:spcPts val="0"/>
              </a:spcBef>
              <a:spcAft>
                <a:spcPts val="0"/>
              </a:spcAft>
              <a:buClr>
                <a:srgbClr val="000000"/>
              </a:buClr>
              <a:buSzPts val="1600"/>
              <a:buFont typeface="Arial"/>
              <a:buNone/>
            </a:pPr>
            <a:r>
              <a:t/>
            </a:r>
            <a:endParaRPr b="0" i="1"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Opdracht</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lang="nl" sz="1200">
                <a:solidFill>
                  <a:srgbClr val="271623"/>
                </a:solidFill>
                <a:highlight>
                  <a:srgbClr val="FFFFFF"/>
                </a:highlight>
              </a:rPr>
              <a:t>Je vindt hier twee ervaringsverhalen van Nederlandse kinderen die opgroeien in armoede (‘Voor een paar centen’ en ‘Onbetaalbaar’).</a:t>
            </a:r>
            <a:br>
              <a:rPr b="1" i="0" lang="nl" sz="1200" u="none" cap="none" strike="noStrike">
                <a:solidFill>
                  <a:srgbClr val="000000"/>
                </a:solidFill>
                <a:latin typeface="Arial"/>
                <a:ea typeface="Arial"/>
                <a:cs typeface="Arial"/>
                <a:sym typeface="Arial"/>
              </a:rPr>
            </a:br>
            <a:endParaRPr b="1" sz="1200"/>
          </a:p>
          <a:p>
            <a:pPr indent="-304800" lvl="0" marL="457200" marR="0" rtl="0" algn="l">
              <a:lnSpc>
                <a:spcPct val="100000"/>
              </a:lnSpc>
              <a:spcBef>
                <a:spcPts val="0"/>
              </a:spcBef>
              <a:spcAft>
                <a:spcPts val="0"/>
              </a:spcAft>
              <a:buSzPts val="1200"/>
              <a:buChar char="●"/>
            </a:pPr>
            <a:r>
              <a:rPr lang="nl" sz="1200"/>
              <a:t>Kies een ervaringsverhaal uit</a:t>
            </a:r>
            <a:endParaRPr sz="1200"/>
          </a:p>
          <a:p>
            <a:pPr indent="-304800" lvl="0" marL="457200" marR="0" rtl="0" algn="l">
              <a:lnSpc>
                <a:spcPct val="100000"/>
              </a:lnSpc>
              <a:spcBef>
                <a:spcPts val="0"/>
              </a:spcBef>
              <a:spcAft>
                <a:spcPts val="0"/>
              </a:spcAft>
              <a:buSzPts val="1200"/>
              <a:buChar char="●"/>
            </a:pPr>
            <a:r>
              <a:rPr lang="nl" sz="1200"/>
              <a:t>Lees het verhaal samen of laat het door iemand voorlezen</a:t>
            </a:r>
            <a:endParaRPr sz="1200"/>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nl" sz="1200" u="none" cap="none" strike="noStrike">
                <a:solidFill>
                  <a:srgbClr val="000000"/>
                </a:solidFill>
                <a:latin typeface="Arial"/>
                <a:ea typeface="Arial"/>
                <a:cs typeface="Arial"/>
                <a:sym typeface="Arial"/>
              </a:rPr>
              <a:t>Om door te praten</a:t>
            </a:r>
            <a:br>
              <a:rPr b="1" i="0" lang="nl" sz="1200" u="none" cap="none" strike="noStrike">
                <a:solidFill>
                  <a:srgbClr val="000000"/>
                </a:solidFill>
                <a:latin typeface="Arial"/>
                <a:ea typeface="Arial"/>
                <a:cs typeface="Arial"/>
                <a:sym typeface="Arial"/>
              </a:rPr>
            </a:br>
            <a:endParaRPr b="1" i="0" sz="1200" u="none" cap="none" strike="noStrike">
              <a:solidFill>
                <a:srgbClr val="000000"/>
              </a:solidFill>
              <a:latin typeface="Arial"/>
              <a:ea typeface="Arial"/>
              <a:cs typeface="Arial"/>
              <a:sym typeface="Arial"/>
            </a:endParaRPr>
          </a:p>
          <a:p>
            <a:pPr indent="-304800" lvl="0" marL="457200" marR="0" rtl="0" algn="l">
              <a:lnSpc>
                <a:spcPct val="100000"/>
              </a:lnSpc>
              <a:spcBef>
                <a:spcPts val="0"/>
              </a:spcBef>
              <a:spcAft>
                <a:spcPts val="0"/>
              </a:spcAft>
              <a:buClr>
                <a:srgbClr val="271623"/>
              </a:buClr>
              <a:buSzPts val="1200"/>
              <a:buFont typeface="Roboto"/>
              <a:buChar char="●"/>
            </a:pPr>
            <a:r>
              <a:rPr lang="nl" sz="1200">
                <a:solidFill>
                  <a:srgbClr val="271623"/>
                </a:solidFill>
                <a:highlight>
                  <a:srgbClr val="FFFFFF"/>
                </a:highlight>
              </a:rPr>
              <a:t>Wat is er met Salomi/Freek aan de hand?</a:t>
            </a:r>
            <a:endParaRPr sz="1200">
              <a:solidFill>
                <a:srgbClr val="271623"/>
              </a:solidFill>
              <a:highlight>
                <a:srgbClr val="FFFFFF"/>
              </a:highlight>
            </a:endParaRPr>
          </a:p>
          <a:p>
            <a:pPr indent="-304800" lvl="0" marL="457200" rtl="0" algn="l">
              <a:lnSpc>
                <a:spcPct val="115000"/>
              </a:lnSpc>
              <a:spcBef>
                <a:spcPts val="0"/>
              </a:spcBef>
              <a:spcAft>
                <a:spcPts val="0"/>
              </a:spcAft>
              <a:buClr>
                <a:srgbClr val="271623"/>
              </a:buClr>
              <a:buSzPts val="1200"/>
              <a:buFont typeface="Arial"/>
              <a:buChar char="●"/>
            </a:pPr>
            <a:r>
              <a:rPr lang="nl" sz="1200">
                <a:solidFill>
                  <a:srgbClr val="271623"/>
                </a:solidFill>
                <a:highlight>
                  <a:srgbClr val="FFFFFF"/>
                </a:highlight>
              </a:rPr>
              <a:t>Hoe zou het zijn om Salomi/Freek te zijn? Wat betekent dat voor je leven? Herken jij iets uit het leven van Freek/Salomi? Wat wel/niet?</a:t>
            </a:r>
            <a:endParaRPr sz="1200">
              <a:solidFill>
                <a:srgbClr val="271623"/>
              </a:solidFill>
              <a:highlight>
                <a:srgbClr val="FFFFFF"/>
              </a:highlight>
            </a:endParaRPr>
          </a:p>
          <a:p>
            <a:pPr indent="-304800" lvl="0" marL="457200" rtl="0" algn="l">
              <a:lnSpc>
                <a:spcPct val="115000"/>
              </a:lnSpc>
              <a:spcBef>
                <a:spcPts val="0"/>
              </a:spcBef>
              <a:spcAft>
                <a:spcPts val="0"/>
              </a:spcAft>
              <a:buClr>
                <a:srgbClr val="271623"/>
              </a:buClr>
              <a:buSzPts val="1200"/>
              <a:buFont typeface="Arial"/>
              <a:buChar char="●"/>
            </a:pPr>
            <a:r>
              <a:rPr lang="nl" sz="1200">
                <a:solidFill>
                  <a:srgbClr val="271623"/>
                </a:solidFill>
                <a:highlight>
                  <a:srgbClr val="FFFFFF"/>
                </a:highlight>
              </a:rPr>
              <a:t>Ken jij een kind dat leeft als Salomi/Freek?</a:t>
            </a:r>
            <a:endParaRPr sz="1200">
              <a:solidFill>
                <a:srgbClr val="271623"/>
              </a:solidFill>
              <a:highlight>
                <a:srgbClr val="FFFFFF"/>
              </a:highlight>
            </a:endParaRPr>
          </a:p>
          <a:p>
            <a:pPr indent="-304800" lvl="0" marL="457200" rtl="0" algn="l">
              <a:lnSpc>
                <a:spcPct val="115000"/>
              </a:lnSpc>
              <a:spcBef>
                <a:spcPts val="0"/>
              </a:spcBef>
              <a:spcAft>
                <a:spcPts val="0"/>
              </a:spcAft>
              <a:buClr>
                <a:srgbClr val="271623"/>
              </a:buClr>
              <a:buSzPts val="1200"/>
              <a:buFont typeface="Arial"/>
              <a:buChar char="●"/>
            </a:pPr>
            <a:r>
              <a:rPr lang="nl" sz="1200">
                <a:solidFill>
                  <a:srgbClr val="271623"/>
                </a:solidFill>
                <a:highlight>
                  <a:srgbClr val="FFFFFF"/>
                </a:highlight>
              </a:rPr>
              <a:t>Wat kun je doen voor een kind als Salomi/Freek?</a:t>
            </a:r>
            <a:endParaRPr sz="1200">
              <a:solidFill>
                <a:srgbClr val="271623"/>
              </a:solidFill>
              <a:highlight>
                <a:srgbClr val="FFFFFF"/>
              </a:highlight>
            </a:endParaRPr>
          </a:p>
          <a:p>
            <a:pPr indent="0" lvl="0" marL="0" marR="0" rtl="0" algn="l">
              <a:lnSpc>
                <a:spcPct val="100000"/>
              </a:lnSpc>
              <a:spcBef>
                <a:spcPts val="320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t/>
            </a:r>
            <a:endParaRPr b="1" sz="1200"/>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1" i="0" sz="1200" u="none" cap="none" strike="noStrike">
              <a:solidFill>
                <a:srgbClr val="000000"/>
              </a:solidFill>
              <a:latin typeface="Arial"/>
              <a:ea typeface="Arial"/>
              <a:cs typeface="Arial"/>
              <a:sym typeface="Arial"/>
            </a:endParaRPr>
          </a:p>
        </p:txBody>
      </p:sp>
      <p:pic>
        <p:nvPicPr>
          <p:cNvPr id="55" name="Google Shape;55;p2"/>
          <p:cNvPicPr preferRelativeResize="0"/>
          <p:nvPr/>
        </p:nvPicPr>
        <p:blipFill>
          <a:blip r:embed="rId4">
            <a:alphaModFix/>
          </a:blip>
          <a:stretch>
            <a:fillRect/>
          </a:stretch>
        </p:blipFill>
        <p:spPr>
          <a:xfrm>
            <a:off x="2084300" y="8315875"/>
            <a:ext cx="2411501" cy="13548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